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08\Desktop\&#917;&#954;&#948;&#942;&#955;&#969;&#963;&#951;\&#917;&#929;&#937;&#932;&#919;&#924;&#913;&#932;&#927;&#923;&#927;&#915;&#921;&#927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917;&#954;&#948;&#942;&#955;&#969;&#963;&#951;\&#917;&#929;&#937;&#932;&#919;&#924;&#913;&#932;&#927;&#923;&#927;&#915;&#921;&#927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917;&#954;&#948;&#942;&#955;&#969;&#963;&#951;\&#917;&#929;&#937;&#932;&#919;&#924;&#913;&#932;&#927;&#923;&#927;&#915;&#921;&#927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917;&#954;&#948;&#942;&#955;&#969;&#963;&#951;\&#917;&#929;&#937;&#932;&#919;&#924;&#913;&#932;&#927;&#923;&#927;&#915;&#921;&#927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917;&#954;&#948;&#942;&#955;&#969;&#963;&#951;\&#917;&#929;&#937;&#932;&#919;&#924;&#913;&#932;&#927;&#923;&#927;&#915;&#921;&#927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917;&#954;&#948;&#942;&#955;&#969;&#963;&#951;\&#917;&#929;&#937;&#932;&#919;&#924;&#913;&#932;&#927;&#923;&#927;&#915;&#921;&#927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08\Desktop\&#917;&#954;&#948;&#942;&#955;&#969;&#963;&#951;\&#917;&#929;&#937;&#932;&#919;&#924;&#913;&#932;&#927;&#923;&#927;&#915;&#921;&#927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08\Desktop\&#917;&#954;&#948;&#942;&#955;&#969;&#963;&#951;\&#917;&#929;&#937;&#932;&#919;&#924;&#913;&#932;&#927;&#923;&#927;&#915;&#921;&#927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08\Desktop\&#917;&#954;&#948;&#942;&#955;&#969;&#963;&#951;\&#917;&#929;&#937;&#932;&#919;&#924;&#913;&#932;&#927;&#923;&#927;&#915;&#921;&#927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08\Desktop\&#917;&#954;&#948;&#942;&#955;&#969;&#963;&#951;\&#917;&#929;&#937;&#932;&#919;&#924;&#913;&#932;&#927;&#923;&#927;&#915;&#921;&#927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08\Desktop\&#917;&#954;&#948;&#942;&#955;&#969;&#963;&#951;\&#917;&#929;&#937;&#932;&#919;&#924;&#913;&#932;&#927;&#923;&#927;&#915;&#921;&#927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08\Desktop\&#917;&#954;&#948;&#942;&#955;&#969;&#963;&#951;\&#917;&#929;&#937;&#932;&#919;&#924;&#913;&#932;&#927;&#923;&#927;&#915;&#921;&#927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08\Desktop\&#917;&#954;&#948;&#942;&#955;&#969;&#963;&#951;\&#917;&#929;&#937;&#932;&#919;&#924;&#913;&#932;&#927;&#923;&#927;&#915;&#921;&#927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917;&#954;&#948;&#942;&#955;&#969;&#963;&#951;\&#917;&#929;&#937;&#932;&#919;&#924;&#913;&#932;&#927;&#923;&#927;&#915;&#921;&#9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10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1.7022078667011317E-2"/>
          <c:y val="0.24342880073163684"/>
          <c:w val="0.96595584266597789"/>
          <c:h val="0.73563089672163273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Percent val="1"/>
          </c:dLbls>
          <c:cat>
            <c:strRef>
              <c:f>Φύλλο1!$A$15:$A$16</c:f>
              <c:strCache>
                <c:ptCount val="2"/>
                <c:pt idx="0">
                  <c:v>συμβατικό ραδιόφωνο</c:v>
                </c:pt>
                <c:pt idx="1">
                  <c:v>από Η/Υ</c:v>
                </c:pt>
              </c:strCache>
            </c:strRef>
          </c:cat>
          <c:val>
            <c:numRef>
              <c:f>Φύλλο1!$B$15:$B$16</c:f>
              <c:numCache>
                <c:formatCode>General</c:formatCode>
                <c:ptCount val="2"/>
                <c:pt idx="0">
                  <c:v>29</c:v>
                </c:pt>
                <c:pt idx="1">
                  <c:v>11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/>
      <c:doughnut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Φύλλο5!$A$10:$A$13</c:f>
              <c:strCache>
                <c:ptCount val="4"/>
                <c:pt idx="0">
                  <c:v>α.</c:v>
                </c:pt>
                <c:pt idx="1">
                  <c:v>β.</c:v>
                </c:pt>
                <c:pt idx="2">
                  <c:v>γ.</c:v>
                </c:pt>
                <c:pt idx="3">
                  <c:v>δ.</c:v>
                </c:pt>
              </c:strCache>
            </c:strRef>
          </c:cat>
          <c:val>
            <c:numRef>
              <c:f>Φύλλο5!$B$10:$B$13</c:f>
              <c:numCache>
                <c:formatCode>General</c:formatCode>
                <c:ptCount val="4"/>
                <c:pt idx="0">
                  <c:v>34</c:v>
                </c:pt>
                <c:pt idx="1">
                  <c:v>19</c:v>
                </c:pt>
                <c:pt idx="2">
                  <c:v>47</c:v>
                </c:pt>
                <c:pt idx="3">
                  <c:v>47</c:v>
                </c:pt>
              </c:numCache>
            </c:numRef>
          </c:val>
        </c:ser>
        <c:dLbls>
          <c:showCatName val="1"/>
          <c:showPercent val="1"/>
        </c:dLbls>
        <c:firstSliceAng val="0"/>
        <c:holeSize val="50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plotArea>
      <c:layout/>
      <c:doughnut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Φύλλο6!$A$5:$A$8</c:f>
              <c:strCache>
                <c:ptCount val="4"/>
                <c:pt idx="0">
                  <c:v>α.</c:v>
                </c:pt>
                <c:pt idx="1">
                  <c:v>β.</c:v>
                </c:pt>
                <c:pt idx="2">
                  <c:v>γ.</c:v>
                </c:pt>
                <c:pt idx="3">
                  <c:v>δ.</c:v>
                </c:pt>
              </c:strCache>
            </c:strRef>
          </c:cat>
          <c:val>
            <c:numRef>
              <c:f>Φύλλο6!$B$5:$B$8</c:f>
              <c:numCache>
                <c:formatCode>General</c:formatCode>
                <c:ptCount val="4"/>
                <c:pt idx="0">
                  <c:v>15</c:v>
                </c:pt>
                <c:pt idx="1">
                  <c:v>14</c:v>
                </c:pt>
                <c:pt idx="2">
                  <c:v>0</c:v>
                </c:pt>
                <c:pt idx="3">
                  <c:v>14</c:v>
                </c:pt>
              </c:numCache>
            </c:numRef>
          </c:val>
        </c:ser>
        <c:dLbls>
          <c:showCatName val="1"/>
          <c:showPercent val="1"/>
        </c:dLbls>
        <c:firstSliceAng val="0"/>
        <c:holeSize val="50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plotArea>
      <c:layout/>
      <c:doughnutChart>
        <c:varyColors val="1"/>
        <c:ser>
          <c:idx val="0"/>
          <c:order val="0"/>
          <c:explosion val="25"/>
          <c:dLbls>
            <c:dLbl>
              <c:idx val="2"/>
              <c:layout>
                <c:manualLayout>
                  <c:x val="-6.666666666666668E-2"/>
                  <c:y val="-4.6296296296296337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Φύλλο6!$A$10:$A$13</c:f>
              <c:strCache>
                <c:ptCount val="4"/>
                <c:pt idx="0">
                  <c:v>α.</c:v>
                </c:pt>
                <c:pt idx="1">
                  <c:v>β.</c:v>
                </c:pt>
                <c:pt idx="2">
                  <c:v>γ.</c:v>
                </c:pt>
                <c:pt idx="3">
                  <c:v>δ.</c:v>
                </c:pt>
              </c:strCache>
            </c:strRef>
          </c:cat>
          <c:val>
            <c:numRef>
              <c:f>Φύλλο6!$B$10:$B$13</c:f>
              <c:numCache>
                <c:formatCode>General</c:formatCode>
                <c:ptCount val="4"/>
                <c:pt idx="0">
                  <c:v>39</c:v>
                </c:pt>
                <c:pt idx="1">
                  <c:v>57</c:v>
                </c:pt>
                <c:pt idx="2">
                  <c:v>9</c:v>
                </c:pt>
                <c:pt idx="3">
                  <c:v>40</c:v>
                </c:pt>
              </c:numCache>
            </c:numRef>
          </c:val>
        </c:ser>
        <c:dLbls>
          <c:showCatName val="1"/>
          <c:showPercent val="1"/>
        </c:dLbls>
        <c:firstSliceAng val="0"/>
        <c:holeSize val="50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FFC00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Φύλλο7!$A$4:$A$5</c:f>
              <c:strCache>
                <c:ptCount val="2"/>
                <c:pt idx="0">
                  <c:v>ελληνικό</c:v>
                </c:pt>
                <c:pt idx="1">
                  <c:v>ξένο</c:v>
                </c:pt>
              </c:strCache>
            </c:strRef>
          </c:cat>
          <c:val>
            <c:numRef>
              <c:f>Φύλλο7!$B$4:$B$5</c:f>
              <c:numCache>
                <c:formatCode>General</c:formatCode>
                <c:ptCount val="2"/>
                <c:pt idx="0">
                  <c:v>26</c:v>
                </c:pt>
                <c:pt idx="1">
                  <c:v>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Φύλλο7!$A$9:$A$11</c:f>
              <c:strCache>
                <c:ptCount val="3"/>
                <c:pt idx="0">
                  <c:v>ελληνικό</c:v>
                </c:pt>
                <c:pt idx="2">
                  <c:v>ξένο</c:v>
                </c:pt>
              </c:strCache>
            </c:strRef>
          </c:cat>
          <c:val>
            <c:numRef>
              <c:f>Φύλλο7!$B$9:$B$11</c:f>
              <c:numCache>
                <c:formatCode>General</c:formatCode>
                <c:ptCount val="3"/>
                <c:pt idx="0">
                  <c:v>138</c:v>
                </c:pt>
                <c:pt idx="2">
                  <c:v>124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783622276145214E-3"/>
          <c:y val="0.24342880073163684"/>
          <c:w val="0.95481853538190098"/>
          <c:h val="0.71192735892195558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Percent val="1"/>
            <c:showLeaderLines val="1"/>
          </c:dLbls>
          <c:cat>
            <c:strRef>
              <c:f>Φύλλο1!$A$18:$A$19</c:f>
              <c:strCache>
                <c:ptCount val="2"/>
                <c:pt idx="0">
                  <c:v>συμβατικό ραδιόφωνο</c:v>
                </c:pt>
                <c:pt idx="1">
                  <c:v>από Η/Υ</c:v>
                </c:pt>
              </c:strCache>
            </c:strRef>
          </c:cat>
          <c:val>
            <c:numRef>
              <c:f>Φύλλο1!$B$18:$B$19</c:f>
              <c:numCache>
                <c:formatCode>General</c:formatCode>
                <c:ptCount val="2"/>
                <c:pt idx="0">
                  <c:v>78</c:v>
                </c:pt>
                <c:pt idx="1">
                  <c:v>56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3.66415633136426E-2"/>
          <c:y val="0.16585148015363937"/>
          <c:w val="0.93318147459080891"/>
          <c:h val="0.74461002520216368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Percent val="1"/>
            <c:showLeaderLines val="1"/>
          </c:dLbls>
          <c:cat>
            <c:strRef>
              <c:f>Φύλλο2!$A$7:$A$9</c:f>
              <c:strCache>
                <c:ptCount val="3"/>
                <c:pt idx="0">
                  <c:v>Μουσικές</c:v>
                </c:pt>
                <c:pt idx="1">
                  <c:v>Ενημερωτικές</c:v>
                </c:pt>
                <c:pt idx="2">
                  <c:v>Αθλητικές</c:v>
                </c:pt>
              </c:strCache>
            </c:strRef>
          </c:cat>
          <c:val>
            <c:numRef>
              <c:f>Φύλλο2!$B$7:$B$9</c:f>
              <c:numCache>
                <c:formatCode>General</c:formatCode>
                <c:ptCount val="3"/>
                <c:pt idx="0">
                  <c:v>101</c:v>
                </c:pt>
                <c:pt idx="1">
                  <c:v>2</c:v>
                </c:pt>
                <c:pt idx="2">
                  <c:v>42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3.7465927224879063E-2"/>
          <c:y val="2.0914886293832733E-2"/>
          <c:w val="0.92506814555024142"/>
          <c:h val="0.15997253068477318"/>
        </c:manualLayout>
      </c:layout>
      <c:txPr>
        <a:bodyPr/>
        <a:lstStyle/>
        <a:p>
          <a:pPr>
            <a:defRPr sz="1600"/>
          </a:pPr>
          <a:endParaRPr lang="el-GR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7412005461432936"/>
          <c:w val="1"/>
          <c:h val="0.80523724714491529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Lbls>
            <c:dLbl>
              <c:idx val="1"/>
              <c:layout>
                <c:manualLayout>
                  <c:x val="-7.167683727034127E-2"/>
                  <c:y val="1.7632691746864986E-3"/>
                </c:manualLayout>
              </c:layout>
              <c:spPr/>
              <c:txPr>
                <a:bodyPr rot="0"/>
                <a:lstStyle/>
                <a:p>
                  <a:pPr>
                    <a:defRPr sz="1600" b="1"/>
                  </a:pPr>
                  <a:endParaRPr lang="el-GR"/>
                </a:p>
              </c:txPr>
              <c:showPercent val="1"/>
            </c:dLbl>
            <c:dLbl>
              <c:idx val="2"/>
              <c:layout>
                <c:manualLayout>
                  <c:x val="6.8401793525809274E-2"/>
                  <c:y val="2.642898804316127E-3"/>
                </c:manualLayout>
              </c:layout>
              <c:showPercent val="1"/>
            </c:dLbl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showPercent val="1"/>
            <c:showLeaderLines val="1"/>
          </c:dLbls>
          <c:cat>
            <c:strRef>
              <c:f>Φύλλο2!$A$3:$A$5</c:f>
              <c:strCache>
                <c:ptCount val="3"/>
                <c:pt idx="0">
                  <c:v>Μουσικές</c:v>
                </c:pt>
                <c:pt idx="1">
                  <c:v>Ενημερωτικές</c:v>
                </c:pt>
                <c:pt idx="2">
                  <c:v>Αθλητικές</c:v>
                </c:pt>
              </c:strCache>
            </c:strRef>
          </c:cat>
          <c:val>
            <c:numRef>
              <c:f>Φύλλο2!$B$3:$B$5</c:f>
              <c:numCache>
                <c:formatCode>General</c:formatCode>
                <c:ptCount val="3"/>
                <c:pt idx="0">
                  <c:v>40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0"/>
          <c:y val="2.0512676942028268E-2"/>
          <c:w val="0.98527502062035521"/>
          <c:h val="0.15689613586391224"/>
        </c:manualLayout>
      </c:layout>
      <c:txPr>
        <a:bodyPr/>
        <a:lstStyle/>
        <a:p>
          <a:pPr>
            <a:defRPr sz="1600"/>
          </a:pPr>
          <a:endParaRPr lang="el-GR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Percent val="1"/>
            <c:showLeaderLines val="1"/>
          </c:dLbls>
          <c:cat>
            <c:strRef>
              <c:f>Φύλλο3!$A$4:$A$5</c:f>
              <c:strCache>
                <c:ptCount val="2"/>
                <c:pt idx="0">
                  <c:v>Να επικονωνώ</c:v>
                </c:pt>
                <c:pt idx="1">
                  <c:v>Να ακούω μόνο</c:v>
                </c:pt>
              </c:strCache>
            </c:strRef>
          </c:cat>
          <c:val>
            <c:numRef>
              <c:f>Φύλλο3!$B$4:$B$5</c:f>
              <c:numCache>
                <c:formatCode>General</c:formatCode>
                <c:ptCount val="2"/>
                <c:pt idx="0">
                  <c:v>14</c:v>
                </c:pt>
                <c:pt idx="1">
                  <c:v>28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800"/>
          </a:pPr>
          <a:endParaRPr lang="el-GR"/>
        </a:p>
      </c:txPr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Percent val="1"/>
            <c:showLeaderLines val="1"/>
          </c:dLbls>
          <c:cat>
            <c:strRef>
              <c:f>Φύλλο3!$A$7:$A$8</c:f>
              <c:strCache>
                <c:ptCount val="2"/>
                <c:pt idx="0">
                  <c:v>Να επικονωνώ</c:v>
                </c:pt>
                <c:pt idx="1">
                  <c:v>Να ακούω μόνο</c:v>
                </c:pt>
              </c:strCache>
            </c:strRef>
          </c:cat>
          <c:val>
            <c:numRef>
              <c:f>Φύλλο3!$B$7:$B$8</c:f>
              <c:numCache>
                <c:formatCode>General</c:formatCode>
                <c:ptCount val="2"/>
                <c:pt idx="0">
                  <c:v>43</c:v>
                </c:pt>
                <c:pt idx="1">
                  <c:v>103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10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showPercent val="1"/>
          </c:dLbls>
          <c:cat>
            <c:strRef>
              <c:f>Φύλλο4!$A$4:$A$5</c:f>
              <c:strCache>
                <c:ptCount val="2"/>
                <c:pt idx="0">
                  <c:v>Με ενοχλεί</c:v>
                </c:pt>
                <c:pt idx="1">
                  <c:v>δεν με ενοχλεί</c:v>
                </c:pt>
              </c:strCache>
            </c:strRef>
          </c:cat>
          <c:val>
            <c:numRef>
              <c:f>Φύλλο4!$B$4:$B$5</c:f>
              <c:numCache>
                <c:formatCode>General</c:formatCode>
                <c:ptCount val="2"/>
                <c:pt idx="0">
                  <c:v>25</c:v>
                </c:pt>
                <c:pt idx="1">
                  <c:v>7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showPercent val="1"/>
          </c:dLbls>
          <c:cat>
            <c:strRef>
              <c:f>Φύλλο4!$A$7:$A$8</c:f>
              <c:strCache>
                <c:ptCount val="2"/>
                <c:pt idx="0">
                  <c:v>Με ενοχλεί</c:v>
                </c:pt>
                <c:pt idx="1">
                  <c:v>δεν με ενοχλεί</c:v>
                </c:pt>
              </c:strCache>
            </c:strRef>
          </c:cat>
          <c:val>
            <c:numRef>
              <c:f>Φύλλο4!$B$7:$B$8</c:f>
              <c:numCache>
                <c:formatCode>General</c:formatCode>
                <c:ptCount val="2"/>
                <c:pt idx="0">
                  <c:v>120</c:v>
                </c:pt>
                <c:pt idx="1">
                  <c:v>25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plotArea>
      <c:layout>
        <c:manualLayout>
          <c:layoutTarget val="inner"/>
          <c:xMode val="edge"/>
          <c:yMode val="edge"/>
          <c:x val="0.10473089892559716"/>
          <c:y val="1.6203703703703703E-2"/>
          <c:w val="0.79053820214880588"/>
          <c:h val="0.96759259259259278"/>
        </c:manualLayout>
      </c:layout>
      <c:doughnut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Φύλλο5!$A$5:$A$8</c:f>
              <c:strCache>
                <c:ptCount val="4"/>
                <c:pt idx="0">
                  <c:v>α.</c:v>
                </c:pt>
                <c:pt idx="1">
                  <c:v>β.</c:v>
                </c:pt>
                <c:pt idx="2">
                  <c:v>γ.</c:v>
                </c:pt>
                <c:pt idx="3">
                  <c:v>δ.</c:v>
                </c:pt>
              </c:strCache>
            </c:strRef>
          </c:cat>
          <c:val>
            <c:numRef>
              <c:f>Φύλλο5!$B$5:$B$8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33</c:v>
                </c:pt>
              </c:numCache>
            </c:numRef>
          </c:val>
        </c:ser>
        <c:dLbls>
          <c:showCatName val="1"/>
          <c:showPercent val="1"/>
        </c:dLbls>
        <c:firstSliceAng val="0"/>
        <c:holeSize val="50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12/4/2013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500298" y="785794"/>
            <a:ext cx="6480048" cy="2301240"/>
          </a:xfrm>
        </p:spPr>
        <p:txBody>
          <a:bodyPr/>
          <a:lstStyle/>
          <a:p>
            <a:r>
              <a:rPr cap="none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2</a:t>
            </a:r>
            <a:r>
              <a:rPr lang="el-GR" cap="none" baseline="30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ο</a:t>
            </a:r>
            <a:r>
              <a:rPr lang="el-GR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 ΕΠΑΛ Νέας Ιωνίας</a:t>
            </a:r>
            <a:br>
              <a:rPr lang="el-GR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</a:br>
            <a:r>
              <a:rPr lang="el-GR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1</a:t>
            </a:r>
            <a:r>
              <a:rPr lang="el-GR" cap="none" baseline="30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ο</a:t>
            </a:r>
            <a:r>
              <a:rPr lang="el-GR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 ΣΕΚ Βόλου</a:t>
            </a:r>
            <a:r>
              <a:rPr lang="el-GR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el-GR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el-GR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428860" y="2285992"/>
            <a:ext cx="6480048" cy="1752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web radio</a:t>
            </a:r>
            <a:endParaRPr lang="el-GR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5786" y="274638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l-GR" sz="2800" dirty="0" smtClean="0">
                <a:latin typeface="Calibri" pitchFamily="34" charset="0"/>
              </a:rPr>
              <a:t>Ακούς τις αγαπημένες σου εκπομπές χρησιμοποιώντας:</a:t>
            </a:r>
            <a:endParaRPr lang="el-GR" sz="28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Αγόρια</a:t>
            </a: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Κορίτσια</a:t>
            </a:r>
            <a:endParaRPr lang="el-GR" dirty="0">
              <a:latin typeface="Calibri" pitchFamily="34" charset="0"/>
            </a:endParaRPr>
          </a:p>
        </p:txBody>
      </p:sp>
      <p:graphicFrame>
        <p:nvGraphicFramePr>
          <p:cNvPr id="5" name="3 - Γράφημα"/>
          <p:cNvGraphicFramePr/>
          <p:nvPr/>
        </p:nvGraphicFramePr>
        <p:xfrm>
          <a:off x="4786314" y="2500306"/>
          <a:ext cx="3071834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4 - Γράφημα"/>
          <p:cNvGraphicFramePr/>
          <p:nvPr/>
        </p:nvGraphicFramePr>
        <p:xfrm>
          <a:off x="785786" y="2428868"/>
          <a:ext cx="3500462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Autofit/>
          </a:bodyPr>
          <a:lstStyle/>
          <a:p>
            <a:pPr algn="ctr"/>
            <a:r>
              <a:rPr lang="el-GR" sz="2800" dirty="0" smtClean="0">
                <a:latin typeface="Calibri" pitchFamily="34" charset="0"/>
              </a:rPr>
              <a:t>Ποιο είδος ραδιοφωνικών εκπομπών προτιμάς;</a:t>
            </a:r>
            <a:endParaRPr lang="el-GR" sz="28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Αγόρια</a:t>
            </a: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Κορίτσια</a:t>
            </a:r>
            <a:endParaRPr lang="el-GR" dirty="0">
              <a:latin typeface="Calibri" pitchFamily="34" charset="0"/>
            </a:endParaRPr>
          </a:p>
        </p:txBody>
      </p:sp>
      <p:graphicFrame>
        <p:nvGraphicFramePr>
          <p:cNvPr id="5" name="3 - Γράφημα"/>
          <p:cNvGraphicFramePr/>
          <p:nvPr/>
        </p:nvGraphicFramePr>
        <p:xfrm>
          <a:off x="428596" y="2285992"/>
          <a:ext cx="3929090" cy="36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2 - Γράφημα"/>
          <p:cNvGraphicFramePr/>
          <p:nvPr/>
        </p:nvGraphicFramePr>
        <p:xfrm>
          <a:off x="4786314" y="2285992"/>
          <a:ext cx="3714776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29684" cy="1143000"/>
          </a:xfrm>
        </p:spPr>
        <p:txBody>
          <a:bodyPr>
            <a:noAutofit/>
          </a:bodyPr>
          <a:lstStyle/>
          <a:p>
            <a:pPr algn="ctr"/>
            <a:r>
              <a:rPr lang="el-GR" sz="2800" dirty="0" smtClean="0">
                <a:latin typeface="Calibri" pitchFamily="34" charset="0"/>
              </a:rPr>
              <a:t>Σου αρέσει να επικοινωνείς (τηλέφωνο,  </a:t>
            </a:r>
            <a:r>
              <a:rPr lang="en-US" sz="2800" dirty="0" err="1" smtClean="0">
                <a:latin typeface="Calibri" pitchFamily="34" charset="0"/>
              </a:rPr>
              <a:t>sms</a:t>
            </a:r>
            <a:r>
              <a:rPr lang="el-GR" sz="2800" dirty="0" smtClean="0">
                <a:latin typeface="Calibri" pitchFamily="34" charset="0"/>
              </a:rPr>
              <a:t>, </a:t>
            </a:r>
            <a:r>
              <a:rPr lang="en-US" sz="2800" dirty="0" smtClean="0">
                <a:latin typeface="Calibri" pitchFamily="34" charset="0"/>
              </a:rPr>
              <a:t>chat</a:t>
            </a:r>
            <a:r>
              <a:rPr lang="el-GR" sz="2800" dirty="0" smtClean="0">
                <a:latin typeface="Calibri" pitchFamily="34" charset="0"/>
              </a:rPr>
              <a:t>) με τον παραγωγό της εκπομπής ή προτιμάς μόνο να ακούς την εκπομπή;</a:t>
            </a:r>
            <a:endParaRPr lang="el-GR" sz="28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Αγόρια</a:t>
            </a: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Κορίτσια</a:t>
            </a: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graphicFrame>
        <p:nvGraphicFramePr>
          <p:cNvPr id="7" name="1 - Γράφημα"/>
          <p:cNvGraphicFramePr/>
          <p:nvPr/>
        </p:nvGraphicFramePr>
        <p:xfrm>
          <a:off x="4572000" y="2500306"/>
          <a:ext cx="4572000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2 - Γράφημα"/>
          <p:cNvGraphicFramePr/>
          <p:nvPr/>
        </p:nvGraphicFramePr>
        <p:xfrm>
          <a:off x="0" y="2500306"/>
          <a:ext cx="4572000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>
            <a:noAutofit/>
          </a:bodyPr>
          <a:lstStyle/>
          <a:p>
            <a:pPr algn="ctr"/>
            <a:r>
              <a:rPr lang="el-GR" sz="2800" dirty="0" smtClean="0">
                <a:latin typeface="Calibri" pitchFamily="34" charset="0"/>
              </a:rPr>
              <a:t>Σε ενοχλεί  όταν ο παραγωγός μιας μουσικής εκπομπής μιλά «πάνω» στα τραγούδια;</a:t>
            </a:r>
            <a:endParaRPr lang="el-GR" sz="28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Αγόρια</a:t>
            </a: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Κορίτσια</a:t>
            </a:r>
            <a:endParaRPr lang="el-GR" dirty="0">
              <a:latin typeface="Calibri" pitchFamily="34" charset="0"/>
            </a:endParaRPr>
          </a:p>
        </p:txBody>
      </p:sp>
      <p:graphicFrame>
        <p:nvGraphicFramePr>
          <p:cNvPr id="5" name="1 - Γράφημα"/>
          <p:cNvGraphicFramePr/>
          <p:nvPr/>
        </p:nvGraphicFramePr>
        <p:xfrm>
          <a:off x="4500562" y="2143116"/>
          <a:ext cx="3786214" cy="36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2 - Γράφημα"/>
          <p:cNvGraphicFramePr/>
          <p:nvPr/>
        </p:nvGraphicFramePr>
        <p:xfrm>
          <a:off x="357158" y="2143116"/>
          <a:ext cx="3786214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l-GR" sz="3100" dirty="0" smtClean="0">
                <a:latin typeface="Calibri" pitchFamily="34" charset="0"/>
              </a:rPr>
              <a:t>Πως σχολιάζεις το φαινόμενο να ακούγονται υβριστικά σχόλια από εκφωνητές ειδικότερα αθλητικών εκπομπών.</a:t>
            </a:r>
            <a:endParaRPr lang="el-GR" sz="31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Αγόρια</a:t>
            </a: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Κορίτσια</a:t>
            </a: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3071802" y="5500702"/>
            <a:ext cx="59293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 pitchFamily="34" charset="0"/>
              </a:rPr>
              <a:t>α. Μου αρέσει αν ο εκφωνητής υποστηρίζει την ομάδα μου</a:t>
            </a:r>
          </a:p>
          <a:p>
            <a:r>
              <a:rPr lang="el-GR" dirty="0" smtClean="0">
                <a:latin typeface="Calibri" pitchFamily="34" charset="0"/>
              </a:rPr>
              <a:t>β. Μ ε ενοχλεί αν ο εκφωνητής κατηγορεί την ομάδα μου</a:t>
            </a:r>
          </a:p>
          <a:p>
            <a:r>
              <a:rPr lang="el-GR" dirty="0" smtClean="0">
                <a:latin typeface="Calibri" pitchFamily="34" charset="0"/>
              </a:rPr>
              <a:t>γ. Μου αρέσει (γενικώς)</a:t>
            </a:r>
          </a:p>
          <a:p>
            <a:r>
              <a:rPr lang="el-GR" dirty="0" smtClean="0">
                <a:latin typeface="Calibri" pitchFamily="34" charset="0"/>
              </a:rPr>
              <a:t>δ. Με ενοχλεί (γενικώς)</a:t>
            </a:r>
            <a:endParaRPr lang="el-GR" dirty="0">
              <a:latin typeface="Calibri" pitchFamily="34" charset="0"/>
            </a:endParaRPr>
          </a:p>
        </p:txBody>
      </p:sp>
      <p:graphicFrame>
        <p:nvGraphicFramePr>
          <p:cNvPr id="6" name="4 - Γράφημα"/>
          <p:cNvGraphicFramePr/>
          <p:nvPr/>
        </p:nvGraphicFramePr>
        <p:xfrm>
          <a:off x="4643438" y="2428868"/>
          <a:ext cx="335758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5 - Γράφημα"/>
          <p:cNvGraphicFramePr/>
          <p:nvPr/>
        </p:nvGraphicFramePr>
        <p:xfrm>
          <a:off x="214282" y="2071678"/>
          <a:ext cx="4643470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dirty="0" smtClean="0">
                <a:latin typeface="Calibri" pitchFamily="34" charset="0"/>
              </a:rPr>
              <a:t>Ποιο είδος μουσικής εκπομπής προτιμάς;</a:t>
            </a:r>
            <a:endParaRPr lang="el-GR" sz="28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Αγόρια</a:t>
            </a: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Κορίτσια</a:t>
            </a:r>
            <a:endParaRPr lang="el-GR" dirty="0">
              <a:latin typeface="Calibri" pitchFamily="34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2000232" y="5500702"/>
            <a:ext cx="7143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 pitchFamily="34" charset="0"/>
              </a:rPr>
              <a:t>α. Εκπομπές με τραγούδια και αφιερώσεις</a:t>
            </a:r>
          </a:p>
          <a:p>
            <a:r>
              <a:rPr lang="el-GR" dirty="0" smtClean="0">
                <a:latin typeface="Calibri" pitchFamily="34" charset="0"/>
              </a:rPr>
              <a:t>β. Εκπομπές με παρουσιάσεις μόνο των επιτυχιών (ξένων ή ελληνικών)</a:t>
            </a:r>
          </a:p>
          <a:p>
            <a:r>
              <a:rPr lang="el-GR" dirty="0" smtClean="0">
                <a:latin typeface="Calibri" pitchFamily="34" charset="0"/>
              </a:rPr>
              <a:t>γ. Εκπομπές με αφιερώματα σε καλλιτέχνες ή συγκροτήματα</a:t>
            </a:r>
          </a:p>
          <a:p>
            <a:r>
              <a:rPr lang="el-GR" dirty="0" smtClean="0">
                <a:latin typeface="Calibri" pitchFamily="34" charset="0"/>
              </a:rPr>
              <a:t>δ. Εκπομπές που συνδυάζουν διάφορα είδη μουσικής</a:t>
            </a:r>
          </a:p>
        </p:txBody>
      </p:sp>
      <p:graphicFrame>
        <p:nvGraphicFramePr>
          <p:cNvPr id="6" name="1 - Γράφημα"/>
          <p:cNvGraphicFramePr/>
          <p:nvPr/>
        </p:nvGraphicFramePr>
        <p:xfrm>
          <a:off x="4572000" y="2000240"/>
          <a:ext cx="4071966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2 - Γράφημα"/>
          <p:cNvGraphicFramePr/>
          <p:nvPr/>
        </p:nvGraphicFramePr>
        <p:xfrm>
          <a:off x="0" y="2071678"/>
          <a:ext cx="5000628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2800" dirty="0" smtClean="0">
                <a:latin typeface="Calibri" pitchFamily="34" charset="0"/>
              </a:rPr>
              <a:t>Τι είδους ρεπερτόριο έχουν οι μουσικές εκπομπές που επιλέγεις να ακούσεις;</a:t>
            </a:r>
            <a:endParaRPr lang="el-GR" sz="28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Αγόρια</a:t>
            </a: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latin typeface="Calibri" pitchFamily="34" charset="0"/>
              </a:rPr>
              <a:t>Κορίτσια</a:t>
            </a:r>
            <a:endParaRPr lang="en-US" dirty="0" smtClean="0">
              <a:latin typeface="Calibri" pitchFamily="34" charset="0"/>
            </a:endParaRPr>
          </a:p>
          <a:p>
            <a:pPr algn="ctr">
              <a:buNone/>
            </a:pPr>
            <a:endParaRPr lang="el-GR" dirty="0">
              <a:latin typeface="Calibri" pitchFamily="34" charset="0"/>
            </a:endParaRPr>
          </a:p>
        </p:txBody>
      </p:sp>
      <p:graphicFrame>
        <p:nvGraphicFramePr>
          <p:cNvPr id="5" name="1 - Γράφημα"/>
          <p:cNvGraphicFramePr/>
          <p:nvPr/>
        </p:nvGraphicFramePr>
        <p:xfrm>
          <a:off x="4071934" y="2428868"/>
          <a:ext cx="4714908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2 - Γράφημα"/>
          <p:cNvGraphicFramePr/>
          <p:nvPr/>
        </p:nvGraphicFramePr>
        <p:xfrm>
          <a:off x="142844" y="2143116"/>
          <a:ext cx="4786346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- Θέση περιεχομένου"/>
          <p:cNvGraphicFramePr>
            <a:graphicFrameLocks noGrp="1"/>
          </p:cNvGraphicFramePr>
          <p:nvPr>
            <p:ph sz="half" idx="1"/>
          </p:nvPr>
        </p:nvGraphicFramePr>
        <p:xfrm>
          <a:off x="428596" y="1714488"/>
          <a:ext cx="7758138" cy="3857650"/>
        </p:xfrm>
        <a:graphic>
          <a:graphicData uri="http://schemas.openxmlformats.org/drawingml/2006/table">
            <a:tbl>
              <a:tblPr/>
              <a:tblGrid>
                <a:gridCol w="791898"/>
                <a:gridCol w="2214843"/>
                <a:gridCol w="1410571"/>
                <a:gridCol w="1942628"/>
                <a:gridCol w="1398198"/>
              </a:tblGrid>
              <a:tr h="642942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Αγαπημένος σταθμός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2971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ΑΓΟΡΙΑ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ΚΟΡΙΤΣΙΑ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ΣΥΝ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99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POWER FM (100.2)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45%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40%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99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TOP FM (106.4)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99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BLUE STAR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99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ΛΑΜΨΗ (88.6)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99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ΥΠΟΛΟΙΠΑ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5824" marR="5824" marT="5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1 - Τίτλος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29684" cy="1143000"/>
          </a:xfrm>
        </p:spPr>
        <p:txBody>
          <a:bodyPr>
            <a:normAutofit/>
          </a:bodyPr>
          <a:lstStyle/>
          <a:p>
            <a:pPr algn="ctr"/>
            <a:r>
              <a:rPr lang="el-GR" sz="2800" dirty="0" smtClean="0">
                <a:latin typeface="Calibri" pitchFamily="34" charset="0"/>
              </a:rPr>
              <a:t>Ποιος είναι ο αγαπημένος σου ραδιοφωνικός σταθμός;</a:t>
            </a:r>
            <a:endParaRPr lang="el-G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Τεχνικό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97</TotalTime>
  <Words>251</Words>
  <PresentationFormat>Προβολή στην οθόνη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Τεχνικό</vt:lpstr>
      <vt:lpstr>2ο ΕΠΑΛ Νέας Ιωνίας 1ο ΣΕΚ Βόλου </vt:lpstr>
      <vt:lpstr>Ακούς τις αγαπημένες σου εκπομπές χρησιμοποιώντας:</vt:lpstr>
      <vt:lpstr>Ποιο είδος ραδιοφωνικών εκπομπών προτιμάς;</vt:lpstr>
      <vt:lpstr>Σου αρέσει να επικοινωνείς (τηλέφωνο,  sms, chat) με τον παραγωγό της εκπομπής ή προτιμάς μόνο να ακούς την εκπομπή;</vt:lpstr>
      <vt:lpstr>Σε ενοχλεί  όταν ο παραγωγός μιας μουσικής εκπομπής μιλά «πάνω» στα τραγούδια;</vt:lpstr>
      <vt:lpstr>Πως σχολιάζεις το φαινόμενο να ακούγονται υβριστικά σχόλια από εκφωνητές ειδικότερα αθλητικών εκπομπών.</vt:lpstr>
      <vt:lpstr>Ποιο είδος μουσικής εκπομπής προτιμάς;</vt:lpstr>
      <vt:lpstr>Τι είδους ρεπερτόριο έχουν οι μουσικές εκπομπές που επιλέγεις να ακούσεις;</vt:lpstr>
      <vt:lpstr>Ποιος είναι ο αγαπημένος σου ραδιοφωνικός σταθμός;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2o ΕΠΑΛ Νέας Ιωνίας</dc:title>
  <cp:lastModifiedBy>User</cp:lastModifiedBy>
  <cp:revision>21</cp:revision>
  <dcterms:modified xsi:type="dcterms:W3CDTF">2013-04-12T09:04:14Z</dcterms:modified>
</cp:coreProperties>
</file>